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1"/>
  </p:notesMasterIdLst>
  <p:sldIdLst>
    <p:sldId id="256" r:id="rId3"/>
    <p:sldId id="291" r:id="rId4"/>
    <p:sldId id="292" r:id="rId5"/>
    <p:sldId id="293" r:id="rId6"/>
    <p:sldId id="264" r:id="rId7"/>
    <p:sldId id="26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7" r:id="rId21"/>
    <p:sldId id="270" r:id="rId22"/>
    <p:sldId id="271" r:id="rId23"/>
    <p:sldId id="278" r:id="rId24"/>
    <p:sldId id="272" r:id="rId25"/>
    <p:sldId id="273" r:id="rId26"/>
    <p:sldId id="274" r:id="rId27"/>
    <p:sldId id="275" r:id="rId28"/>
    <p:sldId id="276" r:id="rId29"/>
    <p:sldId id="26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551" autoAdjust="0"/>
  </p:normalViewPr>
  <p:slideViewPr>
    <p:cSldViewPr>
      <p:cViewPr varScale="1">
        <p:scale>
          <a:sx n="101" d="100"/>
          <a:sy n="101" d="100"/>
        </p:scale>
        <p:origin x="14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3020F-E88B-1541-99DF-EE8239F1B608}" type="datetimeFigureOut">
              <a:rPr lang="en-US" smtClean="0"/>
              <a:pPr/>
              <a:t>5/31/21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BB7DB-A512-9F49-A2E1-A541735EF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34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B7DB-A512-9F49-A2E1-A541735EFA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66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defTabSz="457200">
              <a:spcBef>
                <a:spcPts val="0"/>
              </a:spcBef>
              <a:buNone/>
            </a:pPr>
            <a:r>
              <a:rPr lang="en-GB" sz="1200" b="1" u="sng" dirty="0"/>
              <a:t>*Swallow</a:t>
            </a:r>
            <a:r>
              <a:rPr lang="en-GB" sz="1200" b="1" u="sng" baseline="0" dirty="0"/>
              <a:t> screening – only to be carried out by nurses, Drs or AHPs.  NOT for </a:t>
            </a:r>
            <a:r>
              <a:rPr lang="en-GB" sz="1200" b="1" u="sng" baseline="0" dirty="0" err="1"/>
              <a:t>pt’s</a:t>
            </a:r>
            <a:r>
              <a:rPr lang="en-GB" sz="1200" b="1" u="sng" baseline="0" dirty="0"/>
              <a:t> who have neurology, spinal injury or premorbid swallowing difficulties.*  IF IN DOUBT JUST REFER</a:t>
            </a:r>
            <a:endParaRPr lang="en-GB" sz="1200" b="1" u="sng" dirty="0"/>
          </a:p>
          <a:p>
            <a:pPr marL="0" indent="0" defTabSz="457200">
              <a:spcBef>
                <a:spcPts val="0"/>
              </a:spcBef>
              <a:buNone/>
            </a:pPr>
            <a:endParaRPr lang="en-GB" sz="1200" b="1" u="sng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200" b="1" u="sng" dirty="0"/>
              <a:t>Dysphagia</a:t>
            </a:r>
            <a:r>
              <a:rPr lang="en-GB" sz="1200" dirty="0"/>
              <a:t> (complex and often multifactorial in ACCU population)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200" dirty="0">
                <a:solidFill>
                  <a:srgbClr val="000000"/>
                </a:solidFill>
              </a:rPr>
              <a:t>Neurological: CN V, VII,IX,IX &amp; X, XII, brainstem/cortical changes, seizures, spinal injuries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200" dirty="0">
                <a:solidFill>
                  <a:srgbClr val="000000"/>
                </a:solidFill>
              </a:rPr>
              <a:t>Structural i.e. ACDF, VC palsy, spinal surgery, pharyngeal pouch etc.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200" dirty="0">
                <a:solidFill>
                  <a:srgbClr val="000000"/>
                </a:solidFill>
              </a:rPr>
              <a:t>Laryngectomy - </a:t>
            </a:r>
            <a:r>
              <a:rPr lang="en-GB" sz="1200" b="1" u="sng" dirty="0">
                <a:solidFill>
                  <a:srgbClr val="000000"/>
                </a:solidFill>
              </a:rPr>
              <a:t>*Head and Neck team*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200" dirty="0">
                <a:solidFill>
                  <a:srgbClr val="000000"/>
                </a:solidFill>
              </a:rPr>
              <a:t>Post </a:t>
            </a:r>
            <a:r>
              <a:rPr lang="en-GB" sz="1200" dirty="0" err="1">
                <a:solidFill>
                  <a:srgbClr val="000000"/>
                </a:solidFill>
              </a:rPr>
              <a:t>extubation</a:t>
            </a:r>
            <a:r>
              <a:rPr lang="en-GB" sz="1200" dirty="0">
                <a:solidFill>
                  <a:srgbClr val="000000"/>
                </a:solidFill>
              </a:rPr>
              <a:t>*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200" dirty="0">
                <a:solidFill>
                  <a:srgbClr val="000000"/>
                </a:solidFill>
              </a:rPr>
              <a:t>ITU acquired weakness*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200" dirty="0">
                <a:solidFill>
                  <a:srgbClr val="000000"/>
                </a:solidFill>
              </a:rPr>
              <a:t>Cognitive behavioural (unable to self feed, bolus holding, poor awareness of task </a:t>
            </a:r>
            <a:r>
              <a:rPr lang="en-GB" sz="1200" dirty="0" err="1">
                <a:solidFill>
                  <a:srgbClr val="000000"/>
                </a:solidFill>
              </a:rPr>
              <a:t>etc</a:t>
            </a:r>
            <a:r>
              <a:rPr lang="en-GB" sz="1200" dirty="0">
                <a:solidFill>
                  <a:srgbClr val="000000"/>
                </a:solidFill>
              </a:rPr>
              <a:t>)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200" dirty="0">
                <a:solidFill>
                  <a:srgbClr val="000000"/>
                </a:solidFill>
              </a:rPr>
              <a:t>Patients with respiratory dysfunction (e.g. COPD, ARDs, chest trauma or high O2 requirements)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200" dirty="0">
                <a:solidFill>
                  <a:srgbClr val="000000"/>
                </a:solidFill>
              </a:rPr>
              <a:t>Medications 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200" dirty="0">
                <a:solidFill>
                  <a:srgbClr val="000000"/>
                </a:solidFill>
              </a:rPr>
              <a:t>SECRETION MANAGMENT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GB" sz="1200" b="0" u="none" dirty="0"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endParaRPr lang="en-GB" sz="1200" b="0" u="none" dirty="0"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200" b="1" u="sng" dirty="0">
                <a:solidFill>
                  <a:srgbClr val="000000"/>
                </a:solidFill>
              </a:rPr>
              <a:t>Communication: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200" dirty="0">
                <a:solidFill>
                  <a:srgbClr val="000000"/>
                </a:solidFill>
              </a:rPr>
              <a:t> - Aphasia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200" dirty="0">
                <a:solidFill>
                  <a:srgbClr val="000000"/>
                </a:solidFill>
              </a:rPr>
              <a:t> - Apraxia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200" dirty="0">
                <a:solidFill>
                  <a:srgbClr val="000000"/>
                </a:solidFill>
              </a:rPr>
              <a:t> - Dysarthria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200" dirty="0">
                <a:solidFill>
                  <a:srgbClr val="000000"/>
                </a:solidFill>
              </a:rPr>
              <a:t> - Cognitive communication disorders </a:t>
            </a:r>
            <a:r>
              <a:rPr lang="en-GB" sz="1200" b="1" dirty="0">
                <a:solidFill>
                  <a:srgbClr val="000000"/>
                </a:solidFill>
              </a:rPr>
              <a:t>(fewer than 50% of patients with CCD are referred to SLT)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200" dirty="0">
                <a:solidFill>
                  <a:srgbClr val="000000"/>
                </a:solidFill>
              </a:rPr>
              <a:t> - Assessments for AAC for intubated patients/patients with cuff inflated (and unable to wean).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200" dirty="0">
                <a:solidFill>
                  <a:srgbClr val="000000"/>
                </a:solidFill>
              </a:rPr>
              <a:t> - Support capacity assessments</a:t>
            </a:r>
            <a:endParaRPr lang="en-GB" sz="1200" u="none" dirty="0">
              <a:solidFill>
                <a:srgbClr val="000000"/>
              </a:solidFill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u="none" dirty="0"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200" dirty="0">
                <a:solidFill>
                  <a:srgbClr val="000000"/>
                </a:solidFill>
              </a:rPr>
              <a:t>3. </a:t>
            </a:r>
            <a:r>
              <a:rPr lang="en-GB" sz="1200" b="1" u="sng" dirty="0">
                <a:solidFill>
                  <a:srgbClr val="000000"/>
                </a:solidFill>
              </a:rPr>
              <a:t>Tracheostomy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</a:rPr>
              <a:t>Initial cuff deflation; trust guidelines and GPICS state that SLT should be involved with all tracheostomy weaning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200" dirty="0">
                <a:solidFill>
                  <a:srgbClr val="000000"/>
                </a:solidFill>
              </a:rPr>
              <a:t>On vent – (A-L Sutt research may aid lung recruitment)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200" dirty="0">
                <a:solidFill>
                  <a:srgbClr val="000000"/>
                </a:solidFill>
              </a:rPr>
              <a:t>Assess upper airway competence/patency, secretion management, swallow function, voice, communication, need for AAC, considerations for Above Cuff Vocalisation.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u="none" dirty="0">
              <a:solidFill>
                <a:srgbClr val="000000"/>
              </a:solidFill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u="none" dirty="0">
              <a:solidFill>
                <a:srgbClr val="000000"/>
              </a:solidFill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dirty="0">
                <a:solidFill>
                  <a:srgbClr val="000000"/>
                </a:solidFill>
              </a:rPr>
              <a:t>Post </a:t>
            </a:r>
            <a:r>
              <a:rPr lang="en-GB" sz="1200" u="none" dirty="0" err="1">
                <a:solidFill>
                  <a:srgbClr val="000000"/>
                </a:solidFill>
              </a:rPr>
              <a:t>extubation</a:t>
            </a:r>
            <a:r>
              <a:rPr lang="en-GB" sz="1200" u="none" dirty="0">
                <a:solidFill>
                  <a:srgbClr val="000000"/>
                </a:solidFill>
              </a:rPr>
              <a:t> - Research variable –from 3-62%, higher rate of silent aspiration, correlation between increased length of time with ETT and increased risk of dysphagia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GB" sz="1200" u="none" dirty="0"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200" kern="1200" dirty="0">
                <a:solidFill>
                  <a:srgbClr val="000000"/>
                </a:solidFill>
                <a:latin typeface="Arial"/>
                <a:ea typeface="ＭＳ Ｐゴシック" pitchFamily="-65" charset="-128"/>
                <a:cs typeface="+mn-cs"/>
              </a:rPr>
              <a:t>*COVID patients are particularly at risk due to inflammatory process, long intubation times, complex respiratory weans and long ITU stays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GB" sz="1200" u="sng" dirty="0"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endParaRPr lang="en-GB" sz="1200" u="sng" dirty="0"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200" u="sng" dirty="0">
                <a:solidFill>
                  <a:srgbClr val="000000"/>
                </a:solidFill>
              </a:rPr>
              <a:t>Other: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200" dirty="0">
                <a:solidFill>
                  <a:srgbClr val="000000"/>
                </a:solidFill>
              </a:rPr>
              <a:t>Attend </a:t>
            </a:r>
            <a:r>
              <a:rPr lang="en-GB" sz="1200" dirty="0" err="1">
                <a:solidFill>
                  <a:srgbClr val="000000"/>
                </a:solidFill>
              </a:rPr>
              <a:t>Trache</a:t>
            </a:r>
            <a:r>
              <a:rPr lang="en-GB" sz="1200" dirty="0">
                <a:solidFill>
                  <a:srgbClr val="000000"/>
                </a:solidFill>
              </a:rPr>
              <a:t> ward round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200" dirty="0">
                <a:solidFill>
                  <a:srgbClr val="000000"/>
                </a:solidFill>
              </a:rPr>
              <a:t>Attend LTBR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200" dirty="0">
                <a:solidFill>
                  <a:srgbClr val="000000"/>
                </a:solidFill>
              </a:rPr>
              <a:t>Project work to improve care </a:t>
            </a:r>
            <a:r>
              <a:rPr lang="en-GB" sz="1200" dirty="0" err="1">
                <a:solidFill>
                  <a:srgbClr val="000000"/>
                </a:solidFill>
              </a:rPr>
              <a:t>etc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endParaRPr lang="en-GB" sz="1200" dirty="0">
              <a:solidFill>
                <a:srgbClr val="000000"/>
              </a:solidFill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65" charset="-128"/>
                <a:cs typeface="+mn-cs"/>
              </a:rPr>
              <a:t>Response</a:t>
            </a:r>
            <a:r>
              <a:rPr kumimoji="0" lang="en-GB" sz="1200" b="0" i="0" u="sng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65" charset="-128"/>
                <a:cs typeface="+mn-cs"/>
              </a:rPr>
              <a:t> Time: </a:t>
            </a:r>
            <a:endParaRPr kumimoji="0" lang="en-GB" sz="1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65" charset="-128"/>
              <a:cs typeface="+mn-cs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65" charset="-128"/>
                <a:cs typeface="+mn-cs"/>
              </a:rPr>
              <a:t>Dysphagia/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65" charset="-128"/>
                <a:cs typeface="+mn-cs"/>
              </a:rPr>
              <a:t>Trache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65" charset="-128"/>
                <a:cs typeface="+mn-cs"/>
              </a:rPr>
              <a:t> 24 hours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GB" sz="1200" dirty="0">
                <a:solidFill>
                  <a:srgbClr val="000000"/>
                </a:solidFill>
                <a:latin typeface="Arial"/>
              </a:rPr>
              <a:t>Communication 48 hours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GB" sz="1200" kern="1200" noProof="0" dirty="0">
                <a:solidFill>
                  <a:srgbClr val="000000"/>
                </a:solidFill>
                <a:latin typeface="Arial"/>
                <a:ea typeface="ＭＳ Ｐゴシック" pitchFamily="-65" charset="-128"/>
                <a:cs typeface="+mn-cs"/>
              </a:rPr>
              <a:t>    We do not have blanket referrals – reliant on MDT to refer via CRS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GB" sz="1200" dirty="0">
                <a:solidFill>
                  <a:srgbClr val="000000"/>
                </a:solidFill>
                <a:latin typeface="Arial"/>
              </a:rPr>
              <a:t>Swallow screen available on CRS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GB" sz="1200" kern="1200" noProof="0" dirty="0">
                <a:solidFill>
                  <a:srgbClr val="000000"/>
                </a:solidFill>
                <a:latin typeface="Arial"/>
                <a:ea typeface="ＭＳ Ｐゴシック" pitchFamily="-65" charset="-128"/>
                <a:cs typeface="+mn-cs"/>
              </a:rPr>
              <a:t>We aim to see patients between 1-3 sessions per week dependent on need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GB" sz="1200" dirty="0"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endParaRPr lang="en-GB" sz="1200" dirty="0">
              <a:solidFill>
                <a:srgbClr val="000000"/>
              </a:solidFill>
              <a:latin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447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Head and Neck team – they</a:t>
            </a:r>
            <a:r>
              <a:rPr lang="en-GB" baseline="0" dirty="0"/>
              <a:t> are running training for the nurses 03/09/2020 re. laryngectomy.  Speak to Nuala (PDN) and you might be able to join.  Or if more of you want to organise separate training just contact Freya directly.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735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Tracheostomy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Secretion</a:t>
            </a:r>
            <a:r>
              <a:rPr lang="en-GB" baseline="0" dirty="0"/>
              <a:t>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Swallow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Voice – although ENT FNE would be first line of referral if nil swallow concerns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208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682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368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B7DB-A512-9F49-A2E1-A541735EFA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Blanket referral system depends</a:t>
            </a:r>
            <a:r>
              <a:rPr lang="en-GB" baseline="0" dirty="0"/>
              <a:t> on us being at full staffing. Please call us or tell us about any patients that you think need a review. </a:t>
            </a:r>
            <a:endParaRPr lang="en-GB" dirty="0"/>
          </a:p>
          <a:p>
            <a:r>
              <a:rPr lang="en-GB" dirty="0"/>
              <a:t>We</a:t>
            </a:r>
            <a:r>
              <a:rPr lang="en-GB" baseline="0" dirty="0"/>
              <a:t> prioritise the patients we see based on a brief review of CRS and by attending our Tuesday morning handover. There might be a patient that you would like to be seen sooner – if this is the case let us know and we can re-prioritise our caseload accordingly.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79FC1-A7C4-434B-84F2-81A1C076EB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71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are working to make</a:t>
            </a:r>
            <a:r>
              <a:rPr lang="en-GB" baseline="0" dirty="0"/>
              <a:t> the out of hours PN process easier.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79FC1-A7C4-434B-84F2-81A1C076EB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5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E68BF-8C0A-1D4D-9135-1BCB32C30B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1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79FC1-A7C4-434B-84F2-81A1C076EB8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41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79FC1-A7C4-434B-84F2-81A1C076EB8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51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00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8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2E59-49A5-4F37-8481-565DF0AAD405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62C7-3B37-4699-A5F7-9DAC9295A2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37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2E59-49A5-4F37-8481-565DF0AAD405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62C7-3B37-4699-A5F7-9DAC9295A2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03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2E59-49A5-4F37-8481-565DF0AAD405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62C7-3B37-4699-A5F7-9DAC9295A2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35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1724289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1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947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7529" y="1180353"/>
            <a:ext cx="4153647" cy="440764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62042" y="2611438"/>
            <a:ext cx="386225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1343540"/>
            <a:ext cx="3859243" cy="1892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61303" y="3126157"/>
            <a:ext cx="3862989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57550"/>
            <a:ext cx="9144000" cy="12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19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7529" y="1400432"/>
            <a:ext cx="7816255" cy="399535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62000" y="2636248"/>
            <a:ext cx="7458075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7335"/>
            <a:ext cx="7458075" cy="461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04" y="1464554"/>
            <a:ext cx="7459152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8374"/>
            <a:ext cx="9144000" cy="128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9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2E59-49A5-4F37-8481-565DF0AAD405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62C7-3B37-4699-A5F7-9DAC9295A2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9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2E59-49A5-4F37-8481-565DF0AAD405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62C7-3B37-4699-A5F7-9DAC9295A2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0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2E59-49A5-4F37-8481-565DF0AAD405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62C7-3B37-4699-A5F7-9DAC9295A2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6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2E59-49A5-4F37-8481-565DF0AAD405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62C7-3B37-4699-A5F7-9DAC9295A2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11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2E59-49A5-4F37-8481-565DF0AAD405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62C7-3B37-4699-A5F7-9DAC9295A2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6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2E59-49A5-4F37-8481-565DF0AAD405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62C7-3B37-4699-A5F7-9DAC9295A2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2E59-49A5-4F37-8481-565DF0AAD405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62C7-3B37-4699-A5F7-9DAC9295A2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8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2E59-49A5-4F37-8481-565DF0AAD405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62C7-3B37-4699-A5F7-9DAC9295A2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7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2E59-49A5-4F37-8481-565DF0AAD405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962C7-3B37-4699-A5F7-9DAC9295A2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8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ts-Health-NHS-Trust-–-REV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069" y="361898"/>
            <a:ext cx="1304925" cy="7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5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ACCU Trainees introduction to AHP services at RLH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May 2021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891" y="188913"/>
            <a:ext cx="1513184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5791200"/>
            <a:ext cx="4562475" cy="86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92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Parenteral Nutrition Service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000" dirty="0"/>
              <a:t>PN on ACCU is reviewed by the ACCU Dietitians with </a:t>
            </a:r>
            <a:r>
              <a:rPr lang="en-GB" sz="3000" dirty="0" err="1"/>
              <a:t>adhoc</a:t>
            </a:r>
            <a:r>
              <a:rPr lang="en-GB" sz="3000" dirty="0"/>
              <a:t> input from the </a:t>
            </a:r>
            <a:r>
              <a:rPr lang="en-GB" sz="3000" b="1" dirty="0"/>
              <a:t>Nutrition Team</a:t>
            </a:r>
            <a:endParaRPr lang="en-GB" sz="3000" dirty="0"/>
          </a:p>
          <a:p>
            <a:r>
              <a:rPr lang="en-GB" sz="3000" dirty="0"/>
              <a:t>Nutrition Team: </a:t>
            </a:r>
          </a:p>
          <a:p>
            <a:pPr lvl="1"/>
            <a:r>
              <a:rPr lang="en-GB" sz="2600" dirty="0" err="1"/>
              <a:t>Dr.</a:t>
            </a:r>
            <a:r>
              <a:rPr lang="en-GB" sz="2600" dirty="0"/>
              <a:t> Kok/</a:t>
            </a:r>
            <a:r>
              <a:rPr lang="en-GB" sz="2600" dirty="0" err="1"/>
              <a:t>Dr.</a:t>
            </a:r>
            <a:r>
              <a:rPr lang="en-GB" sz="2600" dirty="0"/>
              <a:t> Glynn (Consultant Gastroenterologists)</a:t>
            </a:r>
          </a:p>
          <a:p>
            <a:pPr lvl="1"/>
            <a:r>
              <a:rPr lang="en-GB" sz="2600" dirty="0"/>
              <a:t>Gastro </a:t>
            </a:r>
            <a:r>
              <a:rPr lang="en-GB" sz="2600" dirty="0" err="1"/>
              <a:t>SpR</a:t>
            </a:r>
            <a:endParaRPr lang="en-GB" sz="2600" dirty="0"/>
          </a:p>
          <a:p>
            <a:pPr lvl="1"/>
            <a:r>
              <a:rPr lang="en-GB" sz="2600" dirty="0"/>
              <a:t>PN Pharmacist</a:t>
            </a:r>
          </a:p>
          <a:p>
            <a:pPr lvl="1"/>
            <a:r>
              <a:rPr lang="en-GB" sz="2600" dirty="0"/>
              <a:t>Nutrition CNS - #42223</a:t>
            </a:r>
          </a:p>
          <a:p>
            <a:pPr lvl="1"/>
            <a:r>
              <a:rPr lang="en-GB" sz="2600" dirty="0"/>
              <a:t>Nutrition Specialist Dietitian (Provides PN cover for ACCU PN </a:t>
            </a:r>
            <a:r>
              <a:rPr lang="en-GB" sz="2600" dirty="0" err="1"/>
              <a:t>Pt’s</a:t>
            </a:r>
            <a:r>
              <a:rPr lang="en-GB" sz="2600" dirty="0"/>
              <a:t>)</a:t>
            </a:r>
          </a:p>
          <a:p>
            <a:r>
              <a:rPr lang="en-GB" sz="3000" dirty="0"/>
              <a:t>Ward Rounds: Mon / Wed / Fri (am)</a:t>
            </a:r>
          </a:p>
          <a:p>
            <a:r>
              <a:rPr lang="en-GB" sz="3000" dirty="0"/>
              <a:t>Referrals to be completed prior to 11am</a:t>
            </a:r>
          </a:p>
          <a:p>
            <a:r>
              <a:rPr lang="en-GB" sz="3000" dirty="0"/>
              <a:t>Out of hours PN available (need referral to Gastro </a:t>
            </a:r>
            <a:r>
              <a:rPr lang="en-GB" sz="3000" dirty="0" err="1"/>
              <a:t>SpR</a:t>
            </a:r>
            <a:r>
              <a:rPr lang="en-GB" sz="3000" dirty="0"/>
              <a:t> on call and on-call pharmacist)</a:t>
            </a:r>
          </a:p>
        </p:txBody>
      </p:sp>
    </p:spTree>
    <p:extLst>
      <p:ext uri="{BB962C8B-B14F-4D97-AF65-F5344CB8AC3E}">
        <p14:creationId xmlns:p14="http://schemas.microsoft.com/office/powerpoint/2010/main" val="179925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Parenteral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Ideally require dedicated lumen on CVC </a:t>
            </a:r>
          </a:p>
          <a:p>
            <a:r>
              <a:rPr lang="en-GB" dirty="0"/>
              <a:t>Always save a lumen if potential to require PN</a:t>
            </a:r>
          </a:p>
          <a:p>
            <a:r>
              <a:rPr lang="en-GB" dirty="0"/>
              <a:t>Bags arrive to unit early evening (~ 6pm)</a:t>
            </a:r>
          </a:p>
          <a:p>
            <a:r>
              <a:rPr lang="en-GB" dirty="0"/>
              <a:t>Off the shelf bags (some require </a:t>
            </a:r>
            <a:r>
              <a:rPr lang="en-GB" dirty="0" err="1"/>
              <a:t>Cernevit</a:t>
            </a:r>
            <a:r>
              <a:rPr lang="en-GB" dirty="0"/>
              <a:t> and </a:t>
            </a:r>
            <a:r>
              <a:rPr lang="en-GB" dirty="0" err="1"/>
              <a:t>Addaven</a:t>
            </a:r>
            <a:r>
              <a:rPr lang="en-GB" dirty="0"/>
              <a:t> prescription) </a:t>
            </a:r>
          </a:p>
          <a:p>
            <a:r>
              <a:rPr lang="en-GB" dirty="0"/>
              <a:t>Electrolyte free and Custom bags available if required</a:t>
            </a:r>
          </a:p>
          <a:p>
            <a:r>
              <a:rPr lang="en-GB" dirty="0"/>
              <a:t>Infused over 24hrs on ICU (often 18hrs or less on ward)</a:t>
            </a:r>
          </a:p>
        </p:txBody>
      </p:sp>
    </p:spTree>
    <p:extLst>
      <p:ext uri="{BB962C8B-B14F-4D97-AF65-F5344CB8AC3E}">
        <p14:creationId xmlns:p14="http://schemas.microsoft.com/office/powerpoint/2010/main" val="263113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Prioritisation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Priority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Parenteral Nutrition</a:t>
            </a:r>
          </a:p>
          <a:p>
            <a:r>
              <a:rPr lang="en-GB" dirty="0"/>
              <a:t>Intubated and ventilated</a:t>
            </a:r>
          </a:p>
          <a:p>
            <a:r>
              <a:rPr lang="en-GB" dirty="0"/>
              <a:t>On feeding protocol for 48-72hrs</a:t>
            </a:r>
          </a:p>
          <a:p>
            <a:r>
              <a:rPr lang="en-GB" dirty="0"/>
              <a:t>Poor tolerance of enteral feeding</a:t>
            </a:r>
          </a:p>
          <a:p>
            <a:r>
              <a:rPr lang="en-GB" dirty="0"/>
              <a:t>Patients on high doses of propofol</a:t>
            </a:r>
          </a:p>
          <a:p>
            <a:r>
              <a:rPr lang="en-GB" dirty="0"/>
              <a:t>High risk refeeding syndrome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Priority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/>
            <a:r>
              <a:rPr lang="en-GB" dirty="0"/>
              <a:t>Self ventilating and on NG feed</a:t>
            </a:r>
          </a:p>
          <a:p>
            <a:pPr marL="285750" indent="-285750"/>
            <a:r>
              <a:rPr lang="en-GB" dirty="0"/>
              <a:t>Poor oral intake (likely to require enteral feeding or on supplementary enteral feeding)</a:t>
            </a:r>
          </a:p>
          <a:p>
            <a:pPr marL="285750" indent="-285750"/>
            <a:r>
              <a:rPr lang="en-GB" dirty="0"/>
              <a:t>Specific dietary advice (low K+ diet, high stoma output, Creon advice)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07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Enteral Feeding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NGT insertion policy </a:t>
            </a:r>
          </a:p>
          <a:p>
            <a:pPr lvl="1"/>
            <a:r>
              <a:rPr lang="en-GB" dirty="0"/>
              <a:t>Updated July 2020 in response to incidents</a:t>
            </a:r>
          </a:p>
          <a:p>
            <a:pPr lvl="1"/>
            <a:r>
              <a:rPr lang="en-GB" dirty="0"/>
              <a:t>pH &lt; 5 (first line) – please note initial testing phase</a:t>
            </a:r>
          </a:p>
          <a:p>
            <a:pPr lvl="1"/>
            <a:r>
              <a:rPr lang="en-GB" dirty="0"/>
              <a:t>If CXR required, Radiology to </a:t>
            </a:r>
            <a:r>
              <a:rPr lang="en-GB"/>
              <a:t>confirm position</a:t>
            </a:r>
            <a:endParaRPr lang="en-GB" dirty="0"/>
          </a:p>
          <a:p>
            <a:pPr lvl="1"/>
            <a:r>
              <a:rPr lang="en-GB" dirty="0"/>
              <a:t>Tubes can be confirmed out of hours (9-5) if deemed ‘urgent’ by Consultant</a:t>
            </a:r>
          </a:p>
          <a:p>
            <a:pPr lvl="1"/>
            <a:r>
              <a:rPr lang="en-GB" dirty="0"/>
              <a:t>Available on </a:t>
            </a:r>
            <a:r>
              <a:rPr lang="en-GB" dirty="0" err="1"/>
              <a:t>WeShare</a:t>
            </a:r>
            <a:r>
              <a:rPr lang="en-GB" dirty="0"/>
              <a:t> and Box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6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Enteral Feeding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Revised recently and in use since Monday</a:t>
            </a:r>
          </a:p>
          <a:p>
            <a:pPr>
              <a:lnSpc>
                <a:spcPct val="120000"/>
              </a:lnSpc>
            </a:pPr>
            <a:r>
              <a:rPr lang="en-GB" dirty="0"/>
              <a:t>Feeds: </a:t>
            </a:r>
            <a:r>
              <a:rPr lang="en-GB" dirty="0" err="1"/>
              <a:t>Fresubin</a:t>
            </a:r>
            <a:r>
              <a:rPr lang="en-GB" dirty="0"/>
              <a:t> Original / </a:t>
            </a:r>
            <a:r>
              <a:rPr lang="en-GB" dirty="0" err="1"/>
              <a:t>Fresubin</a:t>
            </a:r>
            <a:r>
              <a:rPr lang="en-GB" dirty="0"/>
              <a:t> 2kcal HP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/>
              <a:t>(takes into consideration kcal from propofol + refeeding risk)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/>
              <a:t>Refeeding Risk: </a:t>
            </a:r>
            <a:r>
              <a:rPr lang="en-GB" dirty="0" err="1"/>
              <a:t>Pabrinex</a:t>
            </a:r>
            <a:r>
              <a:rPr lang="en-GB" dirty="0"/>
              <a:t> I&amp;II OD for 3 days, followed by Thiamine 100mg TDS and Vitamin B co-strong 1 tablet TDS.</a:t>
            </a:r>
          </a:p>
          <a:p>
            <a:pPr>
              <a:lnSpc>
                <a:spcPct val="120000"/>
              </a:lnSpc>
            </a:pPr>
            <a:r>
              <a:rPr lang="en-GB" dirty="0"/>
              <a:t>GRV revised upwards from 250ml to 350ml</a:t>
            </a:r>
          </a:p>
          <a:p>
            <a:pPr>
              <a:lnSpc>
                <a:spcPct val="120000"/>
              </a:lnSpc>
            </a:pPr>
            <a:r>
              <a:rPr lang="en-GB" dirty="0" err="1"/>
              <a:t>Prokinetics</a:t>
            </a:r>
            <a:r>
              <a:rPr lang="en-GB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Metoclopramide 10mg IV TDS (5mg IV TDS for &lt; 60kg) up to 5 days.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Erythromycin IV 250mg BD (up to 5 days)</a:t>
            </a:r>
          </a:p>
          <a:p>
            <a:pPr>
              <a:lnSpc>
                <a:spcPct val="120000"/>
              </a:lnSpc>
            </a:pPr>
            <a:r>
              <a:rPr lang="en-GB" dirty="0"/>
              <a:t>Discuss with Dietitians re NJT feeding/ TPN</a:t>
            </a:r>
          </a:p>
        </p:txBody>
      </p:sp>
    </p:spTree>
    <p:extLst>
      <p:ext uri="{BB962C8B-B14F-4D97-AF65-F5344CB8AC3E}">
        <p14:creationId xmlns:p14="http://schemas.microsoft.com/office/powerpoint/2010/main" val="1686649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Most common feeds used on ACCU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9" y="1556792"/>
            <a:ext cx="2647793" cy="258159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414241"/>
            <a:ext cx="2952328" cy="300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769716"/>
            <a:ext cx="2529380" cy="236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141" y="4414675"/>
            <a:ext cx="2304256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ICU Protocol  Feed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1kcal/ml</a:t>
            </a:r>
          </a:p>
          <a:p>
            <a:pPr algn="ctr"/>
            <a:r>
              <a:rPr lang="en-GB" dirty="0"/>
              <a:t>3.8g protein/ 100ml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4414676"/>
            <a:ext cx="2808312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Most commonly used feed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1.5kcal/ml</a:t>
            </a:r>
          </a:p>
          <a:p>
            <a:pPr algn="ctr"/>
            <a:r>
              <a:rPr lang="en-GB" dirty="0"/>
              <a:t>7.5g protein / 100ml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4902" y="4414676"/>
            <a:ext cx="2736304" cy="1477328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Low volume low electrolyte feed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2kcal/ml </a:t>
            </a:r>
          </a:p>
          <a:p>
            <a:pPr algn="ctr"/>
            <a:r>
              <a:rPr lang="en-GB" dirty="0"/>
              <a:t>10g protein / 100ml</a:t>
            </a:r>
          </a:p>
        </p:txBody>
      </p:sp>
    </p:spTree>
    <p:extLst>
      <p:ext uri="{BB962C8B-B14F-4D97-AF65-F5344CB8AC3E}">
        <p14:creationId xmlns:p14="http://schemas.microsoft.com/office/powerpoint/2010/main" val="3714855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feeds used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89" y="1471822"/>
            <a:ext cx="2598044" cy="293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605558"/>
            <a:ext cx="2728487" cy="305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68998"/>
            <a:ext cx="2236911" cy="250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659834"/>
            <a:ext cx="2304256" cy="1477328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dirty="0"/>
              <a:t>Low Calorie, High Protein</a:t>
            </a:r>
          </a:p>
          <a:p>
            <a:endParaRPr lang="en-GB" dirty="0"/>
          </a:p>
          <a:p>
            <a:r>
              <a:rPr lang="en-GB" dirty="0"/>
              <a:t>1.22kcal/ml</a:t>
            </a:r>
          </a:p>
          <a:p>
            <a:r>
              <a:rPr lang="en-GB" dirty="0"/>
              <a:t>10g protein / 100ml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4659834"/>
            <a:ext cx="2124812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GB" dirty="0"/>
              <a:t>Semi-elemental feed</a:t>
            </a:r>
          </a:p>
          <a:p>
            <a:endParaRPr lang="en-GB" dirty="0"/>
          </a:p>
          <a:p>
            <a:r>
              <a:rPr lang="en-GB" dirty="0"/>
              <a:t>1.33kcal/ml</a:t>
            </a:r>
          </a:p>
          <a:p>
            <a:r>
              <a:rPr lang="en-GB" dirty="0"/>
              <a:t>6.7g protein/100ml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0272" y="4659834"/>
            <a:ext cx="1800200" cy="2031325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dirty="0"/>
              <a:t>Low volume, low electrolyte</a:t>
            </a:r>
          </a:p>
          <a:p>
            <a:endParaRPr lang="en-GB" dirty="0"/>
          </a:p>
          <a:p>
            <a:r>
              <a:rPr lang="en-GB" dirty="0"/>
              <a:t>Slightly lower in K+ than </a:t>
            </a:r>
            <a:r>
              <a:rPr lang="en-GB" dirty="0" err="1"/>
              <a:t>Fresubin</a:t>
            </a:r>
            <a:r>
              <a:rPr lang="en-GB" dirty="0"/>
              <a:t> 2kcal HP </a:t>
            </a:r>
            <a:r>
              <a:rPr lang="en-GB" b="1" dirty="0"/>
              <a:t>(rarely used)</a:t>
            </a:r>
          </a:p>
        </p:txBody>
      </p:sp>
    </p:spTree>
    <p:extLst>
      <p:ext uri="{BB962C8B-B14F-4D97-AF65-F5344CB8AC3E}">
        <p14:creationId xmlns:p14="http://schemas.microsoft.com/office/powerpoint/2010/main" val="120190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Oral Nutrition Supplements (ONS)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1152128" cy="312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959730"/>
            <a:ext cx="1256631" cy="324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783" y="3746859"/>
            <a:ext cx="1365209" cy="286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920775"/>
            <a:ext cx="1160636" cy="263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916832"/>
            <a:ext cx="1440160" cy="92333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200ml </a:t>
            </a:r>
          </a:p>
          <a:p>
            <a:r>
              <a:rPr lang="en-GB" dirty="0"/>
              <a:t>400kcal</a:t>
            </a:r>
          </a:p>
          <a:p>
            <a:r>
              <a:rPr lang="en-GB" dirty="0"/>
              <a:t>20g protein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1844824"/>
            <a:ext cx="2412268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200ml</a:t>
            </a:r>
          </a:p>
          <a:p>
            <a:r>
              <a:rPr lang="en-GB" dirty="0"/>
              <a:t>300kcal</a:t>
            </a:r>
          </a:p>
          <a:p>
            <a:r>
              <a:rPr lang="en-GB" dirty="0"/>
              <a:t>8g protein</a:t>
            </a:r>
          </a:p>
          <a:p>
            <a:r>
              <a:rPr lang="en-GB" dirty="0"/>
              <a:t>High Carbohydrate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5178127"/>
            <a:ext cx="1440160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125ml</a:t>
            </a:r>
          </a:p>
          <a:p>
            <a:r>
              <a:rPr lang="en-GB" dirty="0"/>
              <a:t>300kcal</a:t>
            </a:r>
          </a:p>
          <a:p>
            <a:r>
              <a:rPr lang="en-GB" dirty="0"/>
              <a:t>18g protein</a:t>
            </a:r>
          </a:p>
          <a:p>
            <a:r>
              <a:rPr lang="en-GB" dirty="0"/>
              <a:t>Low K+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2112" y="4800608"/>
            <a:ext cx="1944216" cy="1754326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dirty="0"/>
              <a:t>Fat module</a:t>
            </a:r>
          </a:p>
          <a:p>
            <a:endParaRPr lang="en-GB" dirty="0"/>
          </a:p>
          <a:p>
            <a:r>
              <a:rPr lang="en-GB" dirty="0"/>
              <a:t>5kcal/ml</a:t>
            </a:r>
          </a:p>
          <a:p>
            <a:endParaRPr lang="en-GB" dirty="0"/>
          </a:p>
          <a:p>
            <a:r>
              <a:rPr lang="en-GB" dirty="0"/>
              <a:t>Often used with Intensive feed</a:t>
            </a:r>
          </a:p>
        </p:txBody>
      </p:sp>
    </p:spTree>
    <p:extLst>
      <p:ext uri="{BB962C8B-B14F-4D97-AF65-F5344CB8AC3E}">
        <p14:creationId xmlns:p14="http://schemas.microsoft.com/office/powerpoint/2010/main" val="1754934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Bleeps: 1033, 1653</a:t>
            </a:r>
          </a:p>
          <a:p>
            <a:pPr>
              <a:lnSpc>
                <a:spcPct val="150000"/>
              </a:lnSpc>
            </a:pPr>
            <a:r>
              <a:rPr lang="en-GB" dirty="0"/>
              <a:t>Extension 41129</a:t>
            </a:r>
          </a:p>
          <a:p>
            <a:pPr>
              <a:lnSpc>
                <a:spcPct val="150000"/>
              </a:lnSpc>
            </a:pPr>
            <a:r>
              <a:rPr lang="en-GB" dirty="0"/>
              <a:t>Nutrition CNS: 1164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77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5051" y="1343540"/>
            <a:ext cx="3859243" cy="1969770"/>
          </a:xfrm>
        </p:spPr>
        <p:txBody>
          <a:bodyPr/>
          <a:lstStyle/>
          <a:p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</a:rPr>
              <a:t>Speech and Language Therapy on ACCU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3203" y="4244339"/>
            <a:ext cx="3862989" cy="276999"/>
          </a:xfrm>
        </p:spPr>
        <p:txBody>
          <a:bodyPr/>
          <a:lstStyle/>
          <a:p>
            <a:pPr algn="ctr"/>
            <a:r>
              <a:rPr lang="en-US" sz="1800" dirty="0">
                <a:latin typeface="Century Gothic" panose="020B0502020202020204" pitchFamily="34" charset="0"/>
              </a:rPr>
              <a:t>Royal London Hospital</a:t>
            </a:r>
          </a:p>
        </p:txBody>
      </p:sp>
    </p:spTree>
    <p:extLst>
      <p:ext uri="{BB962C8B-B14F-4D97-AF65-F5344CB8AC3E}">
        <p14:creationId xmlns:p14="http://schemas.microsoft.com/office/powerpoint/2010/main" val="120258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Physiotherapy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/>
              <a:t>Monday – Friday (8.00am – 6.00pm) </a:t>
            </a:r>
          </a:p>
          <a:p>
            <a:r>
              <a:rPr lang="en-GB" sz="2800" dirty="0"/>
              <a:t>Weekends: Same hours but reduced number of staff. We see respiratory priorities only</a:t>
            </a:r>
          </a:p>
          <a:p>
            <a:r>
              <a:rPr lang="en-GB" sz="2800" dirty="0" err="1"/>
              <a:t>Oncall</a:t>
            </a:r>
            <a:r>
              <a:rPr lang="en-GB" sz="2800" dirty="0"/>
              <a:t> Physiotherapy is available via switch board outside of these times</a:t>
            </a:r>
          </a:p>
          <a:p>
            <a:endParaRPr lang="en-GB" sz="2800" dirty="0"/>
          </a:p>
          <a:p>
            <a:r>
              <a:rPr lang="en-GB" sz="2800" dirty="0"/>
              <a:t>Staffing:</a:t>
            </a:r>
          </a:p>
          <a:p>
            <a:pPr lvl="1"/>
            <a:r>
              <a:rPr lang="en-GB" sz="2400" dirty="0"/>
              <a:t>8 </a:t>
            </a:r>
            <a:r>
              <a:rPr lang="en-GB" sz="2400" dirty="0" err="1"/>
              <a:t>Physios</a:t>
            </a:r>
            <a:endParaRPr lang="en-GB" sz="2400" dirty="0"/>
          </a:p>
          <a:p>
            <a:pPr lvl="1"/>
            <a:endParaRPr lang="en-GB" sz="2400" dirty="0"/>
          </a:p>
          <a:p>
            <a:r>
              <a:rPr lang="en-GB" sz="3200" dirty="0"/>
              <a:t>Referrals:</a:t>
            </a:r>
          </a:p>
          <a:p>
            <a:pPr lvl="1"/>
            <a:r>
              <a:rPr lang="en-GB" sz="2400" dirty="0"/>
              <a:t>Blanket referral system across all 44 beds</a:t>
            </a:r>
          </a:p>
          <a:p>
            <a:pPr lvl="1"/>
            <a:r>
              <a:rPr lang="en-GB" sz="2400" dirty="0"/>
              <a:t>Discussed at bedside with nurses if not therapy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31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SLT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0" y="1607820"/>
            <a:ext cx="8229600" cy="4525963"/>
          </a:xfrm>
        </p:spPr>
        <p:txBody>
          <a:bodyPr/>
          <a:lstStyle/>
          <a:p>
            <a:r>
              <a:rPr lang="en-GB" sz="1800" dirty="0"/>
              <a:t>Monday – Friday (8.00am – 4.00pm) </a:t>
            </a:r>
          </a:p>
          <a:p>
            <a:r>
              <a:rPr lang="en-GB" sz="1800" dirty="0"/>
              <a:t>Weekends: No weekend service </a:t>
            </a:r>
          </a:p>
          <a:p>
            <a:endParaRPr lang="en-GB" sz="1800" dirty="0"/>
          </a:p>
          <a:p>
            <a:r>
              <a:rPr lang="en-GB" sz="1800" dirty="0"/>
              <a:t>Staffing:</a:t>
            </a:r>
          </a:p>
          <a:p>
            <a:pPr lvl="1"/>
            <a:r>
              <a:rPr lang="en-GB" sz="1800" dirty="0"/>
              <a:t>3 SLTs</a:t>
            </a:r>
          </a:p>
          <a:p>
            <a:pPr lvl="1"/>
            <a:r>
              <a:rPr lang="en-GB" sz="1800" dirty="0"/>
              <a:t>We cover the </a:t>
            </a:r>
            <a:r>
              <a:rPr lang="en-GB" sz="1800" dirty="0" err="1"/>
              <a:t>videofluoroscopy</a:t>
            </a:r>
            <a:r>
              <a:rPr lang="en-GB" sz="1800" dirty="0"/>
              <a:t> clinic and FEES for the whole hospital</a:t>
            </a:r>
          </a:p>
          <a:p>
            <a:pPr lvl="1"/>
            <a:endParaRPr lang="en-GB" sz="1800" dirty="0"/>
          </a:p>
          <a:p>
            <a:r>
              <a:rPr lang="en-GB" sz="1800" dirty="0"/>
              <a:t>Referrals:</a:t>
            </a:r>
          </a:p>
          <a:p>
            <a:pPr lvl="1"/>
            <a:r>
              <a:rPr lang="en-GB" sz="1800" dirty="0"/>
              <a:t>CRS</a:t>
            </a:r>
          </a:p>
          <a:p>
            <a:pPr lvl="1"/>
            <a:r>
              <a:rPr lang="en-GB" sz="1800" dirty="0"/>
              <a:t>Via consultant meeting on Tuesday mornings</a:t>
            </a:r>
          </a:p>
          <a:p>
            <a:pPr lvl="1"/>
            <a:r>
              <a:rPr lang="en-GB" sz="1800" dirty="0"/>
              <a:t>Verbal referrals on the unit or by phone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364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Role of SLT on ACCU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3989040"/>
          </a:xfrm>
        </p:spPr>
        <p:txBody>
          <a:bodyPr>
            <a:noAutofit/>
          </a:bodyPr>
          <a:lstStyle/>
          <a:p>
            <a:pPr marL="0" indent="0" defTabSz="457200">
              <a:spcBef>
                <a:spcPts val="0"/>
              </a:spcBef>
              <a:buNone/>
            </a:pPr>
            <a:r>
              <a:rPr lang="en-GB" sz="1600" dirty="0"/>
              <a:t>We see all patients, Neurological, surgical and medical for the following;</a:t>
            </a:r>
          </a:p>
          <a:p>
            <a:pPr marL="457200" indent="-457200" defTabSz="457200">
              <a:spcBef>
                <a:spcPts val="0"/>
              </a:spcBef>
              <a:buFont typeface="+mj-lt"/>
              <a:buAutoNum type="arabicPeriod"/>
            </a:pPr>
            <a:endParaRPr lang="en-GB" sz="1600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GB" sz="1600" b="1" dirty="0"/>
              <a:t>1. </a:t>
            </a:r>
            <a:r>
              <a:rPr lang="en-GB" sz="1600" b="1" u="sng" dirty="0"/>
              <a:t>Dysphagia:</a:t>
            </a:r>
            <a:r>
              <a:rPr lang="en-GB" sz="1600" dirty="0"/>
              <a:t> 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600" dirty="0">
                <a:solidFill>
                  <a:srgbClr val="000000"/>
                </a:solidFill>
              </a:rPr>
              <a:t>Neurological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600" dirty="0">
                <a:solidFill>
                  <a:srgbClr val="000000"/>
                </a:solidFill>
              </a:rPr>
              <a:t>Structural 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600" dirty="0">
                <a:solidFill>
                  <a:srgbClr val="000000"/>
                </a:solidFill>
              </a:rPr>
              <a:t>Laryngectomy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600" dirty="0">
                <a:solidFill>
                  <a:srgbClr val="000000"/>
                </a:solidFill>
              </a:rPr>
              <a:t>Post </a:t>
            </a:r>
            <a:r>
              <a:rPr lang="en-GB" sz="1600" dirty="0" err="1">
                <a:solidFill>
                  <a:srgbClr val="000000"/>
                </a:solidFill>
              </a:rPr>
              <a:t>extubation</a:t>
            </a:r>
            <a:r>
              <a:rPr lang="en-GB" sz="1600" dirty="0">
                <a:solidFill>
                  <a:srgbClr val="000000"/>
                </a:solidFill>
              </a:rPr>
              <a:t>*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600" dirty="0">
                <a:solidFill>
                  <a:srgbClr val="000000"/>
                </a:solidFill>
              </a:rPr>
              <a:t>ITU acquired weakness*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600" dirty="0">
                <a:solidFill>
                  <a:srgbClr val="000000"/>
                </a:solidFill>
              </a:rPr>
              <a:t>Cognitive behavioural 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600" dirty="0">
                <a:solidFill>
                  <a:srgbClr val="000000"/>
                </a:solidFill>
              </a:rPr>
              <a:t>Patients with respiratory dysfunction 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600" dirty="0">
                <a:solidFill>
                  <a:srgbClr val="000000"/>
                </a:solidFill>
              </a:rPr>
              <a:t>Medications </a:t>
            </a:r>
          </a:p>
          <a:p>
            <a:pPr defTabSz="457200">
              <a:spcBef>
                <a:spcPts val="0"/>
              </a:spcBef>
              <a:buFontTx/>
              <a:buChar char="-"/>
            </a:pPr>
            <a:r>
              <a:rPr lang="en-GB" sz="1600" dirty="0">
                <a:solidFill>
                  <a:srgbClr val="000000"/>
                </a:solidFill>
              </a:rPr>
              <a:t>Secretion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1556792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b="1" u="sng" dirty="0">
                <a:solidFill>
                  <a:srgbClr val="000000"/>
                </a:solidFill>
              </a:rPr>
              <a:t>Tracheostomy</a:t>
            </a:r>
          </a:p>
          <a:p>
            <a:pPr defTabSz="457200"/>
            <a:r>
              <a:rPr lang="en-GB" sz="1600" dirty="0">
                <a:solidFill>
                  <a:srgbClr val="000000"/>
                </a:solidFill>
              </a:rPr>
              <a:t> - Initial cuff deflation with PT colleagues for patients on ventilated or when on TM</a:t>
            </a:r>
          </a:p>
          <a:p>
            <a:pPr defTabSz="457200"/>
            <a:r>
              <a:rPr lang="en-GB" sz="1600" dirty="0">
                <a:solidFill>
                  <a:srgbClr val="000000"/>
                </a:solidFill>
              </a:rPr>
              <a:t> - Upper airway assessment</a:t>
            </a:r>
          </a:p>
          <a:p>
            <a:pPr defTabSz="457200"/>
            <a:r>
              <a:rPr lang="en-GB" sz="1600" dirty="0">
                <a:solidFill>
                  <a:srgbClr val="000000"/>
                </a:solidFill>
              </a:rPr>
              <a:t> - Secretion management</a:t>
            </a:r>
          </a:p>
          <a:p>
            <a:pPr defTabSz="457200"/>
            <a:r>
              <a:rPr lang="en-GB" sz="1600" dirty="0">
                <a:solidFill>
                  <a:srgbClr val="000000"/>
                </a:solidFill>
              </a:rPr>
              <a:t> - Voice and swallow assessment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3356992"/>
            <a:ext cx="26642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b="1" u="sng" dirty="0">
                <a:solidFill>
                  <a:srgbClr val="000000"/>
                </a:solidFill>
              </a:rPr>
              <a:t>Communication:</a:t>
            </a:r>
          </a:p>
          <a:p>
            <a:pPr defTabSz="457200"/>
            <a:r>
              <a:rPr lang="en-GB" sz="1600" dirty="0">
                <a:solidFill>
                  <a:srgbClr val="000000"/>
                </a:solidFill>
              </a:rPr>
              <a:t> - Aphasia</a:t>
            </a:r>
          </a:p>
          <a:p>
            <a:pPr defTabSz="457200"/>
            <a:r>
              <a:rPr lang="en-GB" sz="1600" dirty="0">
                <a:solidFill>
                  <a:srgbClr val="000000"/>
                </a:solidFill>
              </a:rPr>
              <a:t> - Apraxia</a:t>
            </a:r>
          </a:p>
          <a:p>
            <a:pPr defTabSz="457200"/>
            <a:r>
              <a:rPr lang="en-GB" sz="1600" dirty="0">
                <a:solidFill>
                  <a:srgbClr val="000000"/>
                </a:solidFill>
              </a:rPr>
              <a:t> - Dysarthria</a:t>
            </a:r>
          </a:p>
          <a:p>
            <a:pPr defTabSz="457200"/>
            <a:r>
              <a:rPr lang="en-GB" sz="1600" dirty="0">
                <a:solidFill>
                  <a:srgbClr val="000000"/>
                </a:solidFill>
              </a:rPr>
              <a:t> - Cognitive communication disorders</a:t>
            </a:r>
          </a:p>
          <a:p>
            <a:pPr defTabSz="457200"/>
            <a:r>
              <a:rPr lang="en-GB" sz="1600" dirty="0">
                <a:solidFill>
                  <a:srgbClr val="000000"/>
                </a:solidFill>
              </a:rPr>
              <a:t> - AAC for intubated patients/patients with cuff inflated (and unable to wean).</a:t>
            </a:r>
          </a:p>
          <a:p>
            <a:pPr defTabSz="457200"/>
            <a:r>
              <a:rPr lang="en-GB" sz="1600" dirty="0">
                <a:solidFill>
                  <a:srgbClr val="000000"/>
                </a:solidFill>
              </a:rPr>
              <a:t> - Support capacity assessments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930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SLT on ACCU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defTabSz="457200">
              <a:buNone/>
            </a:pPr>
            <a:r>
              <a:rPr lang="en-GB" sz="2800" b="1" u="sng" dirty="0">
                <a:solidFill>
                  <a:srgbClr val="000000"/>
                </a:solidFill>
              </a:rPr>
              <a:t>Instrumental assessment:</a:t>
            </a:r>
          </a:p>
          <a:p>
            <a:pPr marL="0" indent="0" defTabSz="457200">
              <a:buNone/>
            </a:pPr>
            <a:r>
              <a:rPr lang="en-GB" sz="2800" dirty="0" err="1">
                <a:solidFill>
                  <a:srgbClr val="000000"/>
                </a:solidFill>
              </a:rPr>
              <a:t>Fibreoptic</a:t>
            </a:r>
            <a:r>
              <a:rPr lang="en-GB" sz="2800" dirty="0">
                <a:solidFill>
                  <a:srgbClr val="000000"/>
                </a:solidFill>
              </a:rPr>
              <a:t> Endoscopic Evaluation of Swallow (FEES) </a:t>
            </a:r>
          </a:p>
          <a:p>
            <a:pPr marL="0" indent="0" defTabSz="457200">
              <a:buNone/>
            </a:pPr>
            <a:r>
              <a:rPr lang="en-GB" sz="2800" dirty="0" err="1">
                <a:solidFill>
                  <a:srgbClr val="000000"/>
                </a:solidFill>
              </a:rPr>
              <a:t>Videofluoroscopy</a:t>
            </a:r>
            <a:r>
              <a:rPr lang="en-GB" sz="2800" dirty="0">
                <a:solidFill>
                  <a:srgbClr val="000000"/>
                </a:solidFill>
              </a:rPr>
              <a:t> (VFS)</a:t>
            </a:r>
          </a:p>
          <a:p>
            <a:pPr marL="0" indent="0" defTabSz="457200">
              <a:buNone/>
            </a:pPr>
            <a:endParaRPr lang="en-GB" sz="2800" dirty="0">
              <a:solidFill>
                <a:srgbClr val="000000"/>
              </a:solidFill>
            </a:endParaRPr>
          </a:p>
          <a:p>
            <a:pPr marL="0" indent="0" defTabSz="457200">
              <a:buNone/>
            </a:pPr>
            <a:r>
              <a:rPr lang="en-GB" sz="2800" b="1" dirty="0">
                <a:solidFill>
                  <a:srgbClr val="000000"/>
                </a:solidFill>
              </a:rPr>
              <a:t>Palliative care </a:t>
            </a:r>
          </a:p>
          <a:p>
            <a:pPr marL="0" indent="0" defTabSz="457200">
              <a:buNone/>
            </a:pPr>
            <a:endParaRPr lang="en-GB" sz="2800" dirty="0">
              <a:solidFill>
                <a:srgbClr val="000000"/>
              </a:solidFill>
            </a:endParaRPr>
          </a:p>
          <a:p>
            <a:pPr marL="0" indent="0" defTabSz="457200">
              <a:buNone/>
            </a:pPr>
            <a:r>
              <a:rPr lang="en-GB" sz="2800" b="1" dirty="0">
                <a:solidFill>
                  <a:srgbClr val="000000"/>
                </a:solidFill>
              </a:rPr>
              <a:t>Eating and drinking at risk</a:t>
            </a:r>
          </a:p>
          <a:p>
            <a:pPr marL="0" indent="0" defTabSz="457200">
              <a:buNone/>
            </a:pPr>
            <a:endParaRPr lang="en-GB" sz="2800" dirty="0">
              <a:solidFill>
                <a:srgbClr val="000000"/>
              </a:solidFill>
            </a:endParaRPr>
          </a:p>
          <a:p>
            <a:pPr marL="0" indent="0" defTabSz="457200">
              <a:buNone/>
            </a:pPr>
            <a:r>
              <a:rPr lang="en-GB" sz="2800" b="1" u="sng" dirty="0">
                <a:solidFill>
                  <a:srgbClr val="000000"/>
                </a:solidFill>
              </a:rPr>
              <a:t>Disorder of Consciousness :</a:t>
            </a:r>
          </a:p>
          <a:p>
            <a:pPr marL="0" indent="0" defTabSz="457200">
              <a:buNone/>
            </a:pPr>
            <a:r>
              <a:rPr lang="en-GB" sz="2800" dirty="0">
                <a:solidFill>
                  <a:srgbClr val="000000"/>
                </a:solidFill>
              </a:rPr>
              <a:t>Commencing CRS-R/WHIM assessments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307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X2 B7 Robyn Cary and Eileen Kelly</a:t>
            </a:r>
          </a:p>
          <a:p>
            <a:r>
              <a:rPr lang="en-GB" dirty="0"/>
              <a:t>X1 B6 Ellie Jones</a:t>
            </a:r>
          </a:p>
          <a:p>
            <a:r>
              <a:rPr lang="en-GB" dirty="0"/>
              <a:t>As a small hospital wide team we also cross cover other streams dependent on need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*Specialist Head and Neck team; Maria Trajkov and Megan Odell*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670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err="1"/>
              <a:t>Fibreoptic</a:t>
            </a:r>
            <a:r>
              <a:rPr lang="en-GB" sz="3600" dirty="0"/>
              <a:t> Endoscopic Evaluation of Swallow (FEES)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45" y="1554481"/>
            <a:ext cx="2141976" cy="200406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760" y="2361565"/>
            <a:ext cx="1983740" cy="197421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9765" y="3811905"/>
            <a:ext cx="2266950" cy="2114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4177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Videofluoroscopy</a:t>
            </a:r>
            <a:r>
              <a:rPr lang="en-GB" dirty="0"/>
              <a:t> (VFS) </a:t>
            </a:r>
          </a:p>
        </p:txBody>
      </p:sp>
      <p:pic>
        <p:nvPicPr>
          <p:cNvPr id="5" name="Picture 4" descr="H:\My Documents\My Pictures\JW aspiratio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347" y="1336430"/>
            <a:ext cx="4692580" cy="4551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507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4431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dirty="0"/>
              <a:t>Therapies office (same as PT)</a:t>
            </a:r>
          </a:p>
          <a:p>
            <a:pPr>
              <a:spcBef>
                <a:spcPts val="0"/>
              </a:spcBef>
            </a:pPr>
            <a:r>
              <a:rPr lang="en-GB" dirty="0"/>
              <a:t>X41140 or bleep #1877 or 1281</a:t>
            </a:r>
          </a:p>
          <a:p>
            <a:pPr>
              <a:spcBef>
                <a:spcPts val="0"/>
              </a:spcBef>
            </a:pPr>
            <a:r>
              <a:rPr lang="en-GB" dirty="0"/>
              <a:t>Refer via CRS 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Specialist Head and Neck SLT team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GB" sz="3200" dirty="0"/>
              <a:t>x41185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GB" sz="3200" dirty="0"/>
              <a:t>#1385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GB" sz="3200" dirty="0"/>
              <a:t>07547 671 474 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649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04" y="2495346"/>
            <a:ext cx="7886700" cy="738664"/>
          </a:xfrm>
        </p:spPr>
        <p:txBody>
          <a:bodyPr/>
          <a:lstStyle/>
          <a:p>
            <a:r>
              <a:rPr lang="en-GB" sz="4800" dirty="0"/>
              <a:t>Questions…..</a:t>
            </a:r>
          </a:p>
        </p:txBody>
      </p:sp>
    </p:spTree>
    <p:extLst>
      <p:ext uri="{BB962C8B-B14F-4D97-AF65-F5344CB8AC3E}">
        <p14:creationId xmlns:p14="http://schemas.microsoft.com/office/powerpoint/2010/main" val="4242892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forwards – Medics 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training topics if ANY would you like on your new </a:t>
            </a:r>
            <a:r>
              <a:rPr lang="en-US" sz="2800" dirty="0" err="1"/>
              <a:t>rota</a:t>
            </a:r>
            <a:r>
              <a:rPr lang="en-US" sz="2800" dirty="0"/>
              <a:t> from us?</a:t>
            </a:r>
          </a:p>
          <a:p>
            <a:endParaRPr lang="en-US" sz="2800" dirty="0"/>
          </a:p>
          <a:p>
            <a:pPr>
              <a:buNone/>
            </a:pPr>
            <a:r>
              <a:rPr lang="en-US" sz="2800" dirty="0"/>
              <a:t>Previous topics by AHPS:</a:t>
            </a:r>
          </a:p>
          <a:p>
            <a:pPr>
              <a:buFontTx/>
              <a:buChar char="-"/>
            </a:pPr>
            <a:r>
              <a:rPr lang="en-US" sz="2800" dirty="0"/>
              <a:t>Trachy weaning – Joint SLT/PT</a:t>
            </a:r>
          </a:p>
          <a:p>
            <a:pPr>
              <a:buFontTx/>
              <a:buChar char="-"/>
            </a:pPr>
            <a:r>
              <a:rPr lang="en-US" sz="2800" dirty="0"/>
              <a:t>Nutrition overview – </a:t>
            </a:r>
            <a:r>
              <a:rPr lang="en-US" sz="2800" dirty="0" err="1"/>
              <a:t>Dietietics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Anything else?????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6019800"/>
            <a:ext cx="3962400" cy="68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en-GB" dirty="0"/>
              <a:t>ACCU Physiotherapy Pods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89648"/>
          </a:xfrm>
        </p:spPr>
        <p:txBody>
          <a:bodyPr>
            <a:normAutofit fontScale="92500" lnSpcReduction="10000"/>
          </a:bodyPr>
          <a:lstStyle/>
          <a:p>
            <a:r>
              <a:rPr lang="en-GB" sz="2200" b="1" dirty="0"/>
              <a:t>Office on 4E – Opposite SR35 </a:t>
            </a:r>
          </a:p>
          <a:p>
            <a:r>
              <a:rPr lang="en-GB" sz="2200" b="1" dirty="0"/>
              <a:t>4F MDT office</a:t>
            </a:r>
          </a:p>
          <a:p>
            <a:pPr marL="0" indent="0">
              <a:buNone/>
            </a:pPr>
            <a:endParaRPr lang="en-GB" sz="2200" b="1" u="sng" dirty="0"/>
          </a:p>
          <a:p>
            <a:pPr marL="0" indent="0">
              <a:buNone/>
            </a:pPr>
            <a:r>
              <a:rPr lang="en-GB" sz="2200" b="1" u="sng" dirty="0"/>
              <a:t>Pod Leads/Escalations</a:t>
            </a:r>
          </a:p>
          <a:p>
            <a:r>
              <a:rPr lang="en-GB" sz="2200" b="1" dirty="0"/>
              <a:t>Sally Kalsi and Musie Tsehaye, Dect:45874</a:t>
            </a:r>
          </a:p>
          <a:p>
            <a:pPr lvl="1">
              <a:buNone/>
            </a:pPr>
            <a:endParaRPr lang="en-GB" sz="2200" b="1" u="sng" dirty="0"/>
          </a:p>
          <a:p>
            <a:pPr lvl="1">
              <a:buNone/>
            </a:pPr>
            <a:r>
              <a:rPr lang="en-GB" sz="2200" b="1" u="sng" dirty="0"/>
              <a:t>Pods:</a:t>
            </a:r>
          </a:p>
          <a:p>
            <a:pPr lvl="1">
              <a:buNone/>
            </a:pPr>
            <a:r>
              <a:rPr lang="en-GB" sz="2200" b="1" dirty="0"/>
              <a:t>A side – #1141 </a:t>
            </a:r>
          </a:p>
          <a:p>
            <a:pPr lvl="1">
              <a:buNone/>
            </a:pPr>
            <a:r>
              <a:rPr lang="en-GB" sz="2200" b="1" dirty="0"/>
              <a:t>B side – #1515</a:t>
            </a:r>
          </a:p>
          <a:p>
            <a:pPr lvl="1">
              <a:buNone/>
            </a:pPr>
            <a:r>
              <a:rPr lang="en-GB" sz="2200" b="1" dirty="0"/>
              <a:t>C side – #1607</a:t>
            </a:r>
          </a:p>
          <a:p>
            <a:pPr lvl="1">
              <a:buNone/>
            </a:pPr>
            <a:endParaRPr lang="en-GB" sz="2200" b="1" u="sng" dirty="0"/>
          </a:p>
          <a:p>
            <a:pPr lvl="1">
              <a:buNone/>
            </a:pPr>
            <a:r>
              <a:rPr lang="en-GB" sz="2200" b="1" u="sng" dirty="0"/>
              <a:t>*Morning handovers: reflective of 4E+4F boards*</a:t>
            </a:r>
            <a:endParaRPr lang="en-GB" sz="2400" dirty="0"/>
          </a:p>
          <a:p>
            <a:pPr lvl="1"/>
            <a:endParaRPr lang="en-GB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891" y="188913"/>
            <a:ext cx="1513184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301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6019800"/>
            <a:ext cx="3962400" cy="68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367464" cy="6172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600" b="1" u="sng" dirty="0"/>
              <a:t>Main roles</a:t>
            </a:r>
          </a:p>
          <a:p>
            <a:r>
              <a:rPr lang="en-GB" sz="1600" b="1" dirty="0"/>
              <a:t>Respiratory Interventions</a:t>
            </a:r>
          </a:p>
          <a:p>
            <a:pPr lvl="1"/>
            <a:r>
              <a:rPr lang="en-GB" sz="1600" dirty="0" err="1"/>
              <a:t>Trachy</a:t>
            </a:r>
            <a:r>
              <a:rPr lang="en-GB" sz="1600" dirty="0"/>
              <a:t> and vent weaning</a:t>
            </a:r>
          </a:p>
          <a:p>
            <a:pPr lvl="2"/>
            <a:r>
              <a:rPr lang="en-GB" sz="1600" dirty="0"/>
              <a:t>Majority will be classed as simple weans [</a:t>
            </a:r>
            <a:r>
              <a:rPr lang="en-GB" sz="1600" b="1" dirty="0"/>
              <a:t>not all need a plan</a:t>
            </a:r>
            <a:r>
              <a:rPr lang="en-GB" sz="1600" dirty="0"/>
              <a:t>]</a:t>
            </a:r>
          </a:p>
          <a:p>
            <a:pPr lvl="2"/>
            <a:r>
              <a:rPr lang="en-GB" sz="1600" dirty="0"/>
              <a:t>Therapy led wean plans for difficult/prolonged wean</a:t>
            </a:r>
          </a:p>
          <a:p>
            <a:pPr lvl="2"/>
            <a:r>
              <a:rPr lang="en-GB" sz="1600" dirty="0"/>
              <a:t>Discuss wean with MDT </a:t>
            </a:r>
          </a:p>
          <a:p>
            <a:pPr lvl="1"/>
            <a:r>
              <a:rPr lang="en-GB" sz="1800" dirty="0"/>
              <a:t>Sputum clearance/</a:t>
            </a:r>
            <a:r>
              <a:rPr lang="en-GB" sz="1800" dirty="0" err="1"/>
              <a:t>CADs</a:t>
            </a:r>
            <a:r>
              <a:rPr lang="en-GB" sz="1800" dirty="0"/>
              <a:t> </a:t>
            </a:r>
          </a:p>
          <a:p>
            <a:pPr lvl="1"/>
            <a:r>
              <a:rPr lang="en-GB" sz="1800" dirty="0"/>
              <a:t>Respiratory muscle training</a:t>
            </a:r>
          </a:p>
          <a:p>
            <a:pPr lvl="2">
              <a:buNone/>
            </a:pPr>
            <a:endParaRPr lang="en-GB" sz="1600" dirty="0"/>
          </a:p>
          <a:p>
            <a:r>
              <a:rPr lang="en-GB" sz="1600" b="1" dirty="0"/>
              <a:t>Rehabilitation interventions</a:t>
            </a:r>
          </a:p>
          <a:p>
            <a:pPr lvl="1"/>
            <a:r>
              <a:rPr lang="en-GB" sz="1600" dirty="0"/>
              <a:t>Aim for at least 3 </a:t>
            </a:r>
            <a:r>
              <a:rPr lang="en-GB" sz="1600" dirty="0" err="1"/>
              <a:t>x</a:t>
            </a:r>
            <a:r>
              <a:rPr lang="en-GB" sz="1600" dirty="0"/>
              <a:t> </a:t>
            </a:r>
            <a:r>
              <a:rPr lang="en-GB" sz="1600" dirty="0" err="1"/>
              <a:t>p/w</a:t>
            </a:r>
            <a:endParaRPr lang="en-GB" sz="1600" dirty="0"/>
          </a:p>
          <a:p>
            <a:pPr lvl="1"/>
            <a:r>
              <a:rPr lang="en-GB" sz="1600" dirty="0"/>
              <a:t>Early mobilisation emphasis/ERAS and supportive to nursing colleagues</a:t>
            </a:r>
          </a:p>
          <a:p>
            <a:pPr lvl="1"/>
            <a:r>
              <a:rPr lang="en-GB" sz="1600" dirty="0"/>
              <a:t>Secondary complications management e.g. ICUAW/TBI/NMD cohorts</a:t>
            </a:r>
          </a:p>
          <a:p>
            <a:pPr lvl="1"/>
            <a:r>
              <a:rPr lang="en-GB" sz="1600" dirty="0"/>
              <a:t>Weekends: Limited</a:t>
            </a:r>
          </a:p>
          <a:p>
            <a:pPr lvl="1">
              <a:buNone/>
            </a:pPr>
            <a:endParaRPr lang="en-GB" sz="1600" dirty="0"/>
          </a:p>
          <a:p>
            <a:r>
              <a:rPr lang="en-GB" sz="1600" b="1" dirty="0"/>
              <a:t>Patient White boards (with SLT and Nursing staff)</a:t>
            </a:r>
          </a:p>
          <a:p>
            <a:pPr lvl="1"/>
            <a:r>
              <a:rPr lang="en-GB" sz="1600" dirty="0"/>
              <a:t>Patient centred management (</a:t>
            </a:r>
            <a:r>
              <a:rPr lang="en-GB" sz="1600" dirty="0" err="1"/>
              <a:t>Resp</a:t>
            </a:r>
            <a:r>
              <a:rPr lang="en-GB" sz="1600" dirty="0"/>
              <a:t>, Positioning, Personal)</a:t>
            </a:r>
          </a:p>
          <a:p>
            <a:pPr lvl="1"/>
            <a:r>
              <a:rPr lang="en-GB" sz="1600" dirty="0"/>
              <a:t>Personal history sheets</a:t>
            </a:r>
          </a:p>
          <a:p>
            <a:endParaRPr lang="en-GB" sz="1600" dirty="0"/>
          </a:p>
          <a:p>
            <a:r>
              <a:rPr lang="en-GB" sz="1600" b="1" dirty="0"/>
              <a:t>Tracheostomy Ward Round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891" y="188913"/>
            <a:ext cx="1513184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63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AHP-ACCU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b="1" u="sng" dirty="0"/>
              <a:t>Morning AHP-ICU Consultant catch ups </a:t>
            </a:r>
          </a:p>
          <a:p>
            <a:pPr lvl="1"/>
            <a:r>
              <a:rPr lang="en-US" sz="1600" dirty="0"/>
              <a:t>Occurs daily at 8:30 at 4E/4F MDT Offices</a:t>
            </a:r>
          </a:p>
          <a:p>
            <a:pPr lvl="1"/>
            <a:r>
              <a:rPr lang="en-US" sz="1600" dirty="0"/>
              <a:t>PT/SLT/Dietician/Medics</a:t>
            </a:r>
          </a:p>
          <a:p>
            <a:pPr lvl="1"/>
            <a:endParaRPr lang="en-US" sz="1600" dirty="0"/>
          </a:p>
          <a:p>
            <a:r>
              <a:rPr lang="en-US" sz="1800" b="1" u="sng" dirty="0"/>
              <a:t>Tracheostomy Ward Round</a:t>
            </a:r>
          </a:p>
          <a:p>
            <a:pPr lvl="1"/>
            <a:r>
              <a:rPr lang="en-US" sz="1600" dirty="0"/>
              <a:t>Consultant Anesthetist and MDT </a:t>
            </a:r>
          </a:p>
          <a:p>
            <a:pPr lvl="1"/>
            <a:r>
              <a:rPr lang="en-US" sz="1600" dirty="0"/>
              <a:t>Tuesdays at 11:30/12</a:t>
            </a:r>
          </a:p>
          <a:p>
            <a:pPr lvl="1"/>
            <a:endParaRPr lang="en-US" sz="1600" dirty="0"/>
          </a:p>
          <a:p>
            <a:r>
              <a:rPr lang="en-US" sz="1800" b="1" u="sng" dirty="0"/>
              <a:t>ACCU Patient MDM</a:t>
            </a:r>
          </a:p>
          <a:p>
            <a:pPr lvl="1"/>
            <a:r>
              <a:rPr lang="en-US" sz="1600" dirty="0"/>
              <a:t>Discuss all patients ≥10 days with </a:t>
            </a:r>
            <a:r>
              <a:rPr lang="en-US" sz="1600" b="1" u="sng" dirty="0"/>
              <a:t>all MDT</a:t>
            </a:r>
          </a:p>
          <a:p>
            <a:pPr lvl="1"/>
            <a:r>
              <a:rPr lang="en-US" sz="1600" dirty="0"/>
              <a:t>Adapted PICUPS</a:t>
            </a:r>
          </a:p>
          <a:p>
            <a:pPr lvl="1"/>
            <a:r>
              <a:rPr lang="en-US" sz="1600" dirty="0"/>
              <a:t>Thursdays at 2 – 4pm, 4F Meeting Room 2</a:t>
            </a:r>
          </a:p>
          <a:p>
            <a:pPr lvl="1"/>
            <a:endParaRPr lang="en-US" sz="1600" dirty="0"/>
          </a:p>
          <a:p>
            <a:r>
              <a:rPr lang="en-US" sz="1800" b="1" u="sng" dirty="0"/>
              <a:t>Delirium Ward Round</a:t>
            </a:r>
          </a:p>
          <a:p>
            <a:pPr lvl="1"/>
            <a:r>
              <a:rPr lang="en-US" sz="1600" dirty="0"/>
              <a:t>Tuesdays 1:30</a:t>
            </a:r>
          </a:p>
          <a:p>
            <a:pPr lvl="1"/>
            <a:r>
              <a:rPr lang="en-US" sz="1600" dirty="0"/>
              <a:t>Led by Julia Hadley (ICU Cons) and Polly (Psychologist)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Projects about to take off in Physio on ACCU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u="sng" dirty="0" err="1"/>
              <a:t>Physio</a:t>
            </a:r>
            <a:endParaRPr lang="en-US" sz="2000" b="1" u="sng" dirty="0"/>
          </a:p>
          <a:p>
            <a:r>
              <a:rPr lang="en-US" sz="2000" dirty="0" err="1"/>
              <a:t>Standardising</a:t>
            </a:r>
            <a:r>
              <a:rPr lang="en-US" sz="2000" dirty="0"/>
              <a:t> our SAH protocol and EVD policy</a:t>
            </a:r>
          </a:p>
          <a:p>
            <a:r>
              <a:rPr lang="en-US" sz="2000" dirty="0"/>
              <a:t>Tracheostomy Weaning plans</a:t>
            </a:r>
          </a:p>
          <a:p>
            <a:r>
              <a:rPr lang="en-US" sz="2000" dirty="0"/>
              <a:t>Post surgical standards London wide </a:t>
            </a:r>
          </a:p>
          <a:p>
            <a:r>
              <a:rPr lang="en-US" sz="2000" dirty="0"/>
              <a:t>Respiratory muscle training</a:t>
            </a:r>
          </a:p>
          <a:p>
            <a:r>
              <a:rPr lang="en-US" sz="2000" dirty="0"/>
              <a:t>TCO2 monitoring of NMD weaning patients for nocturnal hypoventilation and impact on ACCU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Dietetic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Monday – Friday (8am-4pm)</a:t>
            </a:r>
          </a:p>
          <a:p>
            <a:r>
              <a:rPr lang="en-GB" dirty="0"/>
              <a:t>Bank Holiday Cover (subject to change)</a:t>
            </a:r>
          </a:p>
          <a:p>
            <a:pPr marL="0" indent="0">
              <a:buNone/>
            </a:pPr>
            <a:r>
              <a:rPr lang="en-GB" b="1" dirty="0"/>
              <a:t>Staff</a:t>
            </a:r>
          </a:p>
          <a:p>
            <a:r>
              <a:rPr lang="en-GB" dirty="0"/>
              <a:t>Anne Langan (Lead)</a:t>
            </a:r>
          </a:p>
          <a:p>
            <a:r>
              <a:rPr lang="en-GB" dirty="0"/>
              <a:t>Chloe Jarvis and Emily Templeman </a:t>
            </a:r>
          </a:p>
          <a:p>
            <a:r>
              <a:rPr lang="en-GB" dirty="0"/>
              <a:t>Referrals: </a:t>
            </a:r>
          </a:p>
          <a:p>
            <a:pPr lvl="1"/>
            <a:r>
              <a:rPr lang="en-GB" dirty="0"/>
              <a:t>Prioritisation (blanket referral system)</a:t>
            </a:r>
          </a:p>
          <a:p>
            <a:pPr lvl="1"/>
            <a:r>
              <a:rPr lang="en-GB" dirty="0"/>
              <a:t>PN service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27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Referrals &amp; Prioritisation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Blanket referral system in place </a:t>
            </a:r>
          </a:p>
          <a:p>
            <a:pPr lvl="1"/>
            <a:r>
              <a:rPr lang="en-GB" sz="2400" dirty="0"/>
              <a:t>Patients usually seen on Day 2-3 of admission </a:t>
            </a:r>
          </a:p>
          <a:p>
            <a:pPr lvl="1"/>
            <a:r>
              <a:rPr lang="en-GB" sz="2400" dirty="0"/>
              <a:t>Day 3-4 for lower priority patients. </a:t>
            </a:r>
          </a:p>
          <a:p>
            <a:r>
              <a:rPr lang="en-GB" sz="2400" dirty="0"/>
              <a:t>ALL Patients requiring TPN need to have a referral completed on CRS</a:t>
            </a:r>
          </a:p>
          <a:p>
            <a:r>
              <a:rPr lang="en-GB" sz="2400" dirty="0"/>
              <a:t>Not sure if patient requires TPN -&gt; ask for Dietitian Review prior to PN referral.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9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9632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771700"/>
            <a:ext cx="628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260054" cy="122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Referral for TPN</a:t>
            </a:r>
          </a:p>
        </p:txBody>
      </p:sp>
    </p:spTree>
    <p:extLst>
      <p:ext uri="{BB962C8B-B14F-4D97-AF65-F5344CB8AC3E}">
        <p14:creationId xmlns:p14="http://schemas.microsoft.com/office/powerpoint/2010/main" val="4047492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1798</Words>
  <Application>Microsoft Macintosh PowerPoint</Application>
  <PresentationFormat>On-screen Show (4:3)</PresentationFormat>
  <Paragraphs>322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Office Theme</vt:lpstr>
      <vt:lpstr>10_BH_PowerPoint_Template_97_2003 v2</vt:lpstr>
      <vt:lpstr>ACCU Trainees introduction to AHP services at RLH </vt:lpstr>
      <vt:lpstr>Physiotherapy Service</vt:lpstr>
      <vt:lpstr>ACCU Physiotherapy Pods</vt:lpstr>
      <vt:lpstr>PowerPoint Presentation</vt:lpstr>
      <vt:lpstr>AHP-ACCU Interactions</vt:lpstr>
      <vt:lpstr>Projects about to take off in Physio on ACCU</vt:lpstr>
      <vt:lpstr>Dietetic Service</vt:lpstr>
      <vt:lpstr>Referrals &amp; Prioritisation</vt:lpstr>
      <vt:lpstr>Referral for TPN</vt:lpstr>
      <vt:lpstr>Parenteral Nutrition Service </vt:lpstr>
      <vt:lpstr>Parenteral Nutrition</vt:lpstr>
      <vt:lpstr>Prioritisation</vt:lpstr>
      <vt:lpstr>Enteral Feeding</vt:lpstr>
      <vt:lpstr>Enteral Feeding Protocol</vt:lpstr>
      <vt:lpstr>Most common feeds used on ACCU</vt:lpstr>
      <vt:lpstr>Other feeds used</vt:lpstr>
      <vt:lpstr>Oral Nutrition Supplements (ONS)</vt:lpstr>
      <vt:lpstr>Contact Details</vt:lpstr>
      <vt:lpstr> Speech and Language Therapy on ACCU</vt:lpstr>
      <vt:lpstr>SLT service</vt:lpstr>
      <vt:lpstr>Role of SLT on ACCU</vt:lpstr>
      <vt:lpstr>Role of SLT on ACCU continued</vt:lpstr>
      <vt:lpstr>SLT team</vt:lpstr>
      <vt:lpstr>Fibreoptic Endoscopic Evaluation of Swallow (FEES)</vt:lpstr>
      <vt:lpstr>Videofluoroscopy (VFS) </vt:lpstr>
      <vt:lpstr>How to contact us</vt:lpstr>
      <vt:lpstr>Questions…..</vt:lpstr>
      <vt:lpstr>Moving forwards – Medics IST</vt:lpstr>
    </vt:vector>
  </TitlesOfParts>
  <Company>Barts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Tsehaye, Musie (Band 6 Physiotherapist)</dc:creator>
  <cp:lastModifiedBy>MACKENNEY, Jonathan (BARTS HEALTH NHS TRUST)</cp:lastModifiedBy>
  <cp:revision>41</cp:revision>
  <dcterms:created xsi:type="dcterms:W3CDTF">2020-08-25T20:33:28Z</dcterms:created>
  <dcterms:modified xsi:type="dcterms:W3CDTF">2021-05-31T15:28:22Z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65581a68-d867-4e8d-97ce-572c6f4352fe</vt:lpwstr>
  </property>
</Properties>
</file>